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7" r:id="rId2"/>
    <p:sldId id="256" r:id="rId3"/>
    <p:sldId id="260" r:id="rId4"/>
    <p:sldId id="259" r:id="rId5"/>
    <p:sldId id="261" r:id="rId6"/>
    <p:sldId id="268" r:id="rId7"/>
    <p:sldId id="270" r:id="rId8"/>
    <p:sldId id="262" r:id="rId9"/>
    <p:sldId id="263" r:id="rId10"/>
    <p:sldId id="264" r:id="rId11"/>
    <p:sldId id="272" r:id="rId12"/>
    <p:sldId id="271" r:id="rId13"/>
    <p:sldId id="269" r:id="rId14"/>
    <p:sldId id="273" r:id="rId15"/>
    <p:sldId id="265" r:id="rId16"/>
    <p:sldId id="266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2054E1C-713D-4152-B6F2-24E8FBBE52DB}">
          <p14:sldIdLst>
            <p14:sldId id="257"/>
            <p14:sldId id="256"/>
            <p14:sldId id="260"/>
            <p14:sldId id="259"/>
            <p14:sldId id="261"/>
            <p14:sldId id="268"/>
            <p14:sldId id="270"/>
            <p14:sldId id="262"/>
            <p14:sldId id="263"/>
            <p14:sldId id="264"/>
            <p14:sldId id="272"/>
            <p14:sldId id="271"/>
            <p14:sldId id="269"/>
            <p14:sldId id="273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urag Bhaskar" initials="AB" lastIdx="1" clrIdx="0">
    <p:extLst>
      <p:ext uri="{19B8F6BF-5375-455C-9EA6-DF929625EA0E}">
        <p15:presenceInfo xmlns:p15="http://schemas.microsoft.com/office/powerpoint/2012/main" userId="475b2e30de88f6f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7-19T21:27:01.822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6357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649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82118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7841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15425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3292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656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7188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4236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0819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958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802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8562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9046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4D44B6C-BA30-4999-A491-5B3F151A2EB5}" type="datetimeFigureOut">
              <a:rPr lang="en-IN" smtClean="0"/>
              <a:t>03-11-2019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89CE277B-375F-461E-A230-0F0E1690DC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96613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A69F9D-2D75-46C9-AE5F-B24F800D91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36" y="0"/>
            <a:ext cx="103255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07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8C66E-D19E-432F-A345-610688BC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2" y="704641"/>
            <a:ext cx="6709552" cy="970450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&amp; SOFTWARE REQUIREMENT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D090E-963F-4233-B2E1-F80CFFC8D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035856"/>
            <a:ext cx="10554574" cy="3636511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CCTV camera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Autonomous bot 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program : python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Autonomous bot software : python/embedded c</a:t>
            </a:r>
          </a:p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LoRa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Module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</a:t>
            </a:r>
          </a:p>
        </p:txBody>
      </p:sp>
    </p:spTree>
    <p:extLst>
      <p:ext uri="{BB962C8B-B14F-4D97-AF65-F5344CB8AC3E}">
        <p14:creationId xmlns:p14="http://schemas.microsoft.com/office/powerpoint/2010/main" val="320424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HARDWARE</a:t>
            </a:r>
            <a:endParaRPr lang="en-GB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50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TOP OF THE BOT</a:t>
            </a:r>
            <a:endParaRPr lang="en-GB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1400" dirty="0" smtClean="0"/>
              <a:t>It consists of 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GB" sz="1400" dirty="0" smtClean="0"/>
              <a:t>Camera module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GB" sz="1400" dirty="0" smtClean="0"/>
              <a:t>Raspberry Pi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GB" sz="1400" dirty="0" smtClean="0"/>
              <a:t>Lora Module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GB" sz="1400" dirty="0" smtClean="0"/>
              <a:t>Burner Module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GB" sz="1400" dirty="0" smtClean="0"/>
              <a:t>Material container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GB" sz="1400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GB" sz="140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904" y="1536103"/>
            <a:ext cx="5477681" cy="33189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04904" y="961293"/>
            <a:ext cx="1820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Burner Module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10003692" y="961293"/>
            <a:ext cx="227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Material container</a:t>
            </a:r>
            <a:endParaRPr lang="en-GB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283938" y="1414585"/>
            <a:ext cx="1602154" cy="9300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9941169" y="1330625"/>
            <a:ext cx="883139" cy="10140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722726" y="5060571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Camera</a:t>
            </a:r>
            <a:endParaRPr lang="en-GB" dirty="0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7713785" y="3429000"/>
            <a:ext cx="773723" cy="15476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03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BOTTOM OF THE BOT</a:t>
            </a:r>
            <a:endParaRPr lang="en-GB" sz="32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1400" dirty="0" smtClean="0"/>
              <a:t>The back side consists of :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GB" sz="1400" dirty="0" smtClean="0"/>
              <a:t>two nozzles , one for the burner and the other for material to fill the pothole.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GB" sz="1400" dirty="0" smtClean="0"/>
              <a:t>UDM , to measure the depth of the pothole 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GB" sz="1400" dirty="0" smtClean="0"/>
              <a:t>Motors</a:t>
            </a:r>
            <a:endParaRPr lang="en-GB" sz="1400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098117" y="0"/>
            <a:ext cx="6093883" cy="6858000"/>
          </a:xfrm>
        </p:spPr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901" y="1617268"/>
            <a:ext cx="5366498" cy="319310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261412" y="5098735"/>
            <a:ext cx="854635" cy="382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UDM</a:t>
            </a:r>
            <a:endParaRPr lang="en-GB" dirty="0"/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7688729" y="3842872"/>
            <a:ext cx="785906" cy="12132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036424" y="1002212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 Nozzles</a:t>
            </a:r>
            <a:endParaRPr lang="en-GB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8958730" y="1371544"/>
            <a:ext cx="424420" cy="14254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9627291" y="1371544"/>
            <a:ext cx="132285" cy="14254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630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SOFTWARE(MACHINE LEARNING)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Support </a:t>
            </a:r>
            <a:r>
              <a:rPr lang="en-GB" dirty="0"/>
              <a:t>V</a:t>
            </a:r>
            <a:r>
              <a:rPr lang="en-GB" dirty="0" smtClean="0"/>
              <a:t>ector </a:t>
            </a:r>
            <a:r>
              <a:rPr lang="en-GB" dirty="0"/>
              <a:t>M</a:t>
            </a:r>
            <a:r>
              <a:rPr lang="en-GB" dirty="0" smtClean="0"/>
              <a:t>achine : SVM is a machine learning algorithm that can perform classification as well as regression  using boundary which is called hyperplane.</a:t>
            </a:r>
          </a:p>
          <a:p>
            <a:r>
              <a:rPr lang="en-GB" dirty="0" smtClean="0"/>
              <a:t>It is robust </a:t>
            </a:r>
          </a:p>
          <a:p>
            <a:r>
              <a:rPr lang="en-GB" dirty="0" smtClean="0"/>
              <a:t>It performs binary classification really well.</a:t>
            </a:r>
          </a:p>
          <a:p>
            <a:r>
              <a:rPr lang="en-GB" dirty="0" smtClean="0"/>
              <a:t>The result obtained by SVM is very promising .</a:t>
            </a:r>
          </a:p>
          <a:p>
            <a:r>
              <a:rPr lang="en-GB" dirty="0" smtClean="0"/>
              <a:t>It ignores all the outliers  the data set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7182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8C66E-D19E-432F-A345-610688BC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2" y="731274"/>
            <a:ext cx="2483781" cy="970450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D090E-963F-4233-B2E1-F80CFFC8D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577394"/>
            <a:ext cx="10554574" cy="3636511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Decrease the amount of potholes on the road :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-Decreasing the number of accidents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-Reduces the commuters anxiety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-Reaching on time will be a thing then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-Decreasing the expenditure on roads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Since we’re already using CCTV cameras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-Accidents on the road can be identified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-Prevention from road rage 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-Locating criminal bound vehicles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can be further used to analyse traffic patterns and lay new roads.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can be used to understand the wear of roads and plan a total renewal of roads.</a:t>
            </a:r>
          </a:p>
        </p:txBody>
      </p:sp>
    </p:spTree>
    <p:extLst>
      <p:ext uri="{BB962C8B-B14F-4D97-AF65-F5344CB8AC3E}">
        <p14:creationId xmlns:p14="http://schemas.microsoft.com/office/powerpoint/2010/main" val="684945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8C66E-D19E-432F-A345-610688BC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2" y="704641"/>
            <a:ext cx="3930676" cy="970450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D090E-963F-4233-B2E1-F80CFFC8D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South Korea, there was a experiment  to show the effectiveness of the earlier 2D road images and the current proposed system.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bot uses thermosetting plastic, hence no consumption of fossil fuel for tar.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 , we can assure you that the new method is highly effective than the previous system.</a:t>
            </a:r>
          </a:p>
        </p:txBody>
      </p:sp>
    </p:spTree>
    <p:extLst>
      <p:ext uri="{BB962C8B-B14F-4D97-AF65-F5344CB8AC3E}">
        <p14:creationId xmlns:p14="http://schemas.microsoft.com/office/powerpoint/2010/main" val="363995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8C66E-D19E-432F-A345-610688BC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2" y="704641"/>
            <a:ext cx="3930676" cy="970450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D090E-963F-4233-B2E1-F80CFFC8D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Seung-Ki Ryu,1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Taehyeong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Kim,1 and Young-Ro Kim2 1 Highway and Transportation Research Institute, Korea Institute of Civil Engineering and Building Technology, 283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Goyangdae-ro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Ilsanseo-gu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Goyang-si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411-712, Republic of Korea.</a:t>
            </a:r>
          </a:p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Artis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Mednis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Girts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Strazdins,Reinholds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Zviedris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Georgijs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Kanonirs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Leo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Selavo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Digital Signal Processing Laboratory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Institute of Electronics and Computer Science ,14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Dzerbenes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Str., Riga, LV 1006, Latvia, Faculty of Computing, University of Latvia.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792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3B862-8F50-4978-850E-748EDE99A7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893" y="1023019"/>
            <a:ext cx="11035772" cy="2971051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 and Repairing of Potholes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045049-85B8-49AF-8D1C-CD349E3902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93" y="4987883"/>
            <a:ext cx="11130466" cy="1958894"/>
          </a:xfrm>
        </p:spPr>
        <p:txBody>
          <a:bodyPr>
            <a:noAutofit/>
          </a:bodyPr>
          <a:lstStyle/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																Under the guidance of	</a:t>
            </a:r>
          </a:p>
          <a:p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Aadityanand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								Prof.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Shubhangi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Kharche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Ashish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Sahu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Sahil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Pandita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Varun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Walimbe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507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8C66E-D19E-432F-A345-610688BC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2" y="704641"/>
            <a:ext cx="3930676" cy="970450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D090E-963F-4233-B2E1-F80CFFC8D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089123"/>
            <a:ext cx="10554574" cy="36365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amount of potholes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 in Traffic : Mental and physical strain on humans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Damage to vehicles 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 repairing of road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amount of accidents : 45000 in just one year!!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75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8C66E-D19E-432F-A345-610688BC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2" y="704641"/>
            <a:ext cx="3930676" cy="970450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D090E-963F-4233-B2E1-F80CFFC8D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26473"/>
            <a:ext cx="10554574" cy="3636511"/>
          </a:xfrm>
        </p:spPr>
        <p:txBody>
          <a:bodyPr>
            <a:normAutofit fontScale="40000" lnSpcReduction="20000"/>
          </a:bodyPr>
          <a:lstStyle/>
          <a:p>
            <a:endParaRPr lang="en-IN" dirty="0"/>
          </a:p>
          <a:p>
            <a:pPr marL="0" indent="0">
              <a:buNone/>
            </a:pP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Pothole detection techniques already in use: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based on Accelerometers -</a:t>
            </a:r>
            <a:b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Disadvantage : 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vibration-based methods provides the wrong results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based on 3D Laser Scanner -</a:t>
            </a:r>
            <a:b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Disadvantage : High cost , requires very accurate equipment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based on 2D image processing -</a:t>
            </a:r>
            <a:b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Disadvantage : 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Cannot determine the magnitude of potholes for </a:t>
            </a:r>
            <a:r>
              <a:rPr lang="en-US" sz="3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assessment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 vehicular communication-</a:t>
            </a:r>
          </a:p>
          <a:p>
            <a:pPr marL="0" indent="0">
              <a:buNone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3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Disadvantage: Deals with pothole of depth around 5 cm. No scope for correction.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Pothole Detection and warning system-</a:t>
            </a:r>
          </a:p>
          <a:p>
            <a:pPr marL="0" indent="0">
              <a:buNone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3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Disadvantage: a bot needed to survey  the road first and then the data is store and transmitted. New pothole created left undetected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	</a:t>
            </a:r>
            <a:br>
              <a:rPr lang="en-IN" dirty="0" smtClean="0"/>
            </a:b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131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8C66E-D19E-432F-A345-610688BC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2" y="704641"/>
            <a:ext cx="3930676" cy="970450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D090E-963F-4233-B2E1-F80CFFC8D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3145564"/>
            <a:ext cx="10554574" cy="3636511"/>
          </a:xfrm>
        </p:spPr>
        <p:txBody>
          <a:bodyPr/>
          <a:lstStyle/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system will 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potholes using CCTV camera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the numbers and locations to a database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bot will be sent to the location 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bot will be automated to repair the pothole (of small size)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bigger potholes the appropriate authorities will be messaged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Once the first wave is complete , any small pot hole generated can be repaired using the BOT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8659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71B64427-F2B2-4EF7-ACDF-43FA8548D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150" y="187753"/>
            <a:ext cx="3547533" cy="1618396"/>
          </a:xfrm>
        </p:spPr>
        <p:txBody>
          <a:bodyPr/>
          <a:lstStyle/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Cheapest and Fastest way to fill potholes:</a:t>
            </a:r>
          </a:p>
        </p:txBody>
      </p:sp>
      <p:pic>
        <p:nvPicPr>
          <p:cNvPr id="4" name="pothole repairing">
            <a:hlinkClick r:id="" action="ppaction://media"/>
            <a:extLst>
              <a:ext uri="{FF2B5EF4-FFF2-40B4-BE49-F238E27FC236}">
                <a16:creationId xmlns:a16="http://schemas.microsoft.com/office/drawing/2014/main" id="{FA635DD8-9D8F-4E01-84FD-F332DD9063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3151" y="2349515"/>
            <a:ext cx="7881379" cy="4433025"/>
          </a:xfr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C52CC82-7E8B-4357-8855-36B8D1C25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22BFC6-1C0B-430D-AFBB-24C96EBD4AA1}"/>
              </a:ext>
            </a:extLst>
          </p:cNvPr>
          <p:cNvSpPr/>
          <p:nvPr/>
        </p:nvSpPr>
        <p:spPr>
          <a:xfrm rot="967120">
            <a:off x="12081809" y="1097864"/>
            <a:ext cx="1239322" cy="21544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sahil</a:t>
            </a:r>
            <a:r>
              <a:rPr lang="en-US" sz="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pandita</a:t>
            </a:r>
            <a:endParaRPr lang="en-US" sz="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49855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88232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8C66E-D19E-432F-A345-610688BC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2" y="704641"/>
            <a:ext cx="3930676" cy="970450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D090E-963F-4233-B2E1-F80CFFC8D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42C36FB-639C-4F1C-A7E7-A9295024171F}"/>
              </a:ext>
            </a:extLst>
          </p:cNvPr>
          <p:cNvSpPr/>
          <p:nvPr/>
        </p:nvSpPr>
        <p:spPr>
          <a:xfrm>
            <a:off x="95568" y="2846374"/>
            <a:ext cx="2748975" cy="6005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Image from CCTV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1EB133F-5F3A-476B-B03E-1E0821772BDC}"/>
              </a:ext>
            </a:extLst>
          </p:cNvPr>
          <p:cNvCxnSpPr>
            <a:cxnSpLocks/>
            <a:stCxn id="4" idx="6"/>
            <a:endCxn id="7" idx="1"/>
          </p:cNvCxnSpPr>
          <p:nvPr/>
        </p:nvCxnSpPr>
        <p:spPr>
          <a:xfrm flipV="1">
            <a:off x="2844543" y="3146631"/>
            <a:ext cx="347546" cy="1"/>
          </a:xfrm>
          <a:prstGeom prst="straightConnector1">
            <a:avLst/>
          </a:prstGeom>
          <a:ln w="47625" cap="rnd" cmpd="sng">
            <a:solidFill>
              <a:srgbClr val="C00000"/>
            </a:solidFill>
            <a:round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19">
            <a:extLst>
              <a:ext uri="{FF2B5EF4-FFF2-40B4-BE49-F238E27FC236}">
                <a16:creationId xmlns:a16="http://schemas.microsoft.com/office/drawing/2014/main" id="{09515929-D813-41DC-948C-7D7CF1F94C33}"/>
              </a:ext>
            </a:extLst>
          </p:cNvPr>
          <p:cNvSpPr/>
          <p:nvPr/>
        </p:nvSpPr>
        <p:spPr>
          <a:xfrm>
            <a:off x="8875436" y="2846372"/>
            <a:ext cx="3057324" cy="6005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Location is sent to into the BOT</a:t>
            </a:r>
          </a:p>
        </p:txBody>
      </p:sp>
      <p:sp>
        <p:nvSpPr>
          <p:cNvPr id="7" name="Rounded Rectangle 29">
            <a:extLst>
              <a:ext uri="{FF2B5EF4-FFF2-40B4-BE49-F238E27FC236}">
                <a16:creationId xmlns:a16="http://schemas.microsoft.com/office/drawing/2014/main" id="{5514A3A5-39C9-46C4-9E1E-BE3F02511682}"/>
              </a:ext>
            </a:extLst>
          </p:cNvPr>
          <p:cNvSpPr/>
          <p:nvPr/>
        </p:nvSpPr>
        <p:spPr>
          <a:xfrm>
            <a:off x="3192089" y="2717566"/>
            <a:ext cx="2053882" cy="8581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Image Processing  program</a:t>
            </a:r>
          </a:p>
        </p:txBody>
      </p:sp>
      <p:sp>
        <p:nvSpPr>
          <p:cNvPr id="8" name="Rounded Rectangle 31">
            <a:extLst>
              <a:ext uri="{FF2B5EF4-FFF2-40B4-BE49-F238E27FC236}">
                <a16:creationId xmlns:a16="http://schemas.microsoft.com/office/drawing/2014/main" id="{D35C1E29-E48B-47AF-A378-76565DD5A371}"/>
              </a:ext>
            </a:extLst>
          </p:cNvPr>
          <p:cNvSpPr/>
          <p:nvPr/>
        </p:nvSpPr>
        <p:spPr>
          <a:xfrm>
            <a:off x="311675" y="3927891"/>
            <a:ext cx="3446585" cy="8721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Uploading information to the database</a:t>
            </a:r>
          </a:p>
          <a:p>
            <a:pPr algn="ctr"/>
            <a:r>
              <a:rPr lang="en-IN" dirty="0"/>
              <a:t> ( </a:t>
            </a:r>
            <a:r>
              <a:rPr lang="en-IN" dirty="0" err="1"/>
              <a:t>UsingLoRa</a:t>
            </a:r>
            <a:r>
              <a:rPr lang="en-IN" dirty="0"/>
              <a:t> ) </a:t>
            </a:r>
          </a:p>
        </p:txBody>
      </p:sp>
      <p:sp>
        <p:nvSpPr>
          <p:cNvPr id="9" name="Rounded Rectangle 32">
            <a:extLst>
              <a:ext uri="{FF2B5EF4-FFF2-40B4-BE49-F238E27FC236}">
                <a16:creationId xmlns:a16="http://schemas.microsoft.com/office/drawing/2014/main" id="{2226BD39-F812-46A9-961B-BA68FC7F5B17}"/>
              </a:ext>
            </a:extLst>
          </p:cNvPr>
          <p:cNvSpPr/>
          <p:nvPr/>
        </p:nvSpPr>
        <p:spPr>
          <a:xfrm>
            <a:off x="5593518" y="2717566"/>
            <a:ext cx="2934371" cy="8581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Uploading information to the database</a:t>
            </a:r>
          </a:p>
          <a:p>
            <a:pPr algn="ctr"/>
            <a:r>
              <a:rPr lang="en-IN" dirty="0"/>
              <a:t> ( </a:t>
            </a:r>
            <a:r>
              <a:rPr lang="en-IN" dirty="0" err="1"/>
              <a:t>UsingLoRa</a:t>
            </a:r>
            <a:r>
              <a:rPr lang="en-IN" dirty="0"/>
              <a:t> )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EAFC385-21A9-4543-A5FF-A5C33C5C752F}"/>
              </a:ext>
            </a:extLst>
          </p:cNvPr>
          <p:cNvSpPr/>
          <p:nvPr/>
        </p:nvSpPr>
        <p:spPr>
          <a:xfrm>
            <a:off x="4250629" y="4055531"/>
            <a:ext cx="4277260" cy="6073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Repairing of pothole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D157CA7-D35E-4E5E-8ED2-1E0222284FC5}"/>
              </a:ext>
            </a:extLst>
          </p:cNvPr>
          <p:cNvSpPr/>
          <p:nvPr/>
        </p:nvSpPr>
        <p:spPr>
          <a:xfrm>
            <a:off x="8881261" y="4055532"/>
            <a:ext cx="3051499" cy="5898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BOT is sent to the desired location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AB99EC4-6A27-4D69-8EE2-1089EF7B6794}"/>
              </a:ext>
            </a:extLst>
          </p:cNvPr>
          <p:cNvCxnSpPr>
            <a:stCxn id="9" idx="3"/>
            <a:endCxn id="6" idx="1"/>
          </p:cNvCxnSpPr>
          <p:nvPr/>
        </p:nvCxnSpPr>
        <p:spPr>
          <a:xfrm flipV="1">
            <a:off x="8527889" y="3146630"/>
            <a:ext cx="347547" cy="1"/>
          </a:xfrm>
          <a:prstGeom prst="straightConnector1">
            <a:avLst/>
          </a:prstGeom>
          <a:ln w="47625" cap="rnd" cmpd="sng">
            <a:solidFill>
              <a:srgbClr val="C00000"/>
            </a:solidFill>
            <a:round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0F35DBA-2EC0-488A-894C-298A0395E057}"/>
              </a:ext>
            </a:extLst>
          </p:cNvPr>
          <p:cNvCxnSpPr>
            <a:stCxn id="10" idx="2"/>
            <a:endCxn id="8" idx="3"/>
          </p:cNvCxnSpPr>
          <p:nvPr/>
        </p:nvCxnSpPr>
        <p:spPr>
          <a:xfrm flipH="1">
            <a:off x="3758260" y="4359194"/>
            <a:ext cx="492369" cy="4796"/>
          </a:xfrm>
          <a:prstGeom prst="straightConnector1">
            <a:avLst/>
          </a:prstGeom>
          <a:ln w="47625" cap="rnd" cmpd="sng">
            <a:solidFill>
              <a:srgbClr val="C00000"/>
            </a:solidFill>
            <a:round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7EA892F-5D7C-43DF-888E-08CC3AF49366}"/>
              </a:ext>
            </a:extLst>
          </p:cNvPr>
          <p:cNvCxnSpPr>
            <a:stCxn id="6" idx="2"/>
            <a:endCxn id="11" idx="0"/>
          </p:cNvCxnSpPr>
          <p:nvPr/>
        </p:nvCxnSpPr>
        <p:spPr>
          <a:xfrm>
            <a:off x="10404098" y="3446887"/>
            <a:ext cx="2913" cy="608645"/>
          </a:xfrm>
          <a:prstGeom prst="straightConnector1">
            <a:avLst/>
          </a:prstGeom>
          <a:ln w="47625" cap="rnd" cmpd="sng">
            <a:solidFill>
              <a:srgbClr val="C00000"/>
            </a:solidFill>
            <a:round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962B742-9B9A-478F-981B-AE7DD005F3C9}"/>
              </a:ext>
            </a:extLst>
          </p:cNvPr>
          <p:cNvCxnSpPr>
            <a:stCxn id="11" idx="2"/>
            <a:endCxn id="10" idx="6"/>
          </p:cNvCxnSpPr>
          <p:nvPr/>
        </p:nvCxnSpPr>
        <p:spPr>
          <a:xfrm flipH="1">
            <a:off x="8527889" y="4350438"/>
            <a:ext cx="353372" cy="8756"/>
          </a:xfrm>
          <a:prstGeom prst="straightConnector1">
            <a:avLst/>
          </a:prstGeom>
          <a:ln w="47625" cap="rnd" cmpd="sng">
            <a:solidFill>
              <a:srgbClr val="C00000"/>
            </a:solidFill>
            <a:round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835CC23-0FA0-4BBD-AE8B-2FAF84A61547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5245971" y="3146631"/>
            <a:ext cx="347547" cy="0"/>
          </a:xfrm>
          <a:prstGeom prst="straightConnector1">
            <a:avLst/>
          </a:prstGeom>
          <a:ln w="47625" cap="rnd" cmpd="sng">
            <a:solidFill>
              <a:srgbClr val="C00000"/>
            </a:solidFill>
            <a:round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17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8C66E-D19E-432F-A345-610688BC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1" y="704641"/>
            <a:ext cx="4161661" cy="970450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D090E-963F-4233-B2E1-F80CFFC8D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21AE3F-42B1-42A2-8464-0D15FE04D15C}"/>
              </a:ext>
            </a:extLst>
          </p:cNvPr>
          <p:cNvSpPr/>
          <p:nvPr/>
        </p:nvSpPr>
        <p:spPr>
          <a:xfrm>
            <a:off x="960665" y="2438109"/>
            <a:ext cx="1300766" cy="708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CCTV Footage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E9C9EA-F0F7-4477-B090-2915630D3008}"/>
              </a:ext>
            </a:extLst>
          </p:cNvPr>
          <p:cNvSpPr/>
          <p:nvPr/>
        </p:nvSpPr>
        <p:spPr>
          <a:xfrm>
            <a:off x="2853859" y="2438109"/>
            <a:ext cx="1416676" cy="73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 </a:t>
            </a: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E8F6AF-7A4B-4A93-98B0-DEB97FFC26B2}"/>
              </a:ext>
            </a:extLst>
          </p:cNvPr>
          <p:cNvSpPr/>
          <p:nvPr/>
        </p:nvSpPr>
        <p:spPr>
          <a:xfrm>
            <a:off x="4933797" y="2450988"/>
            <a:ext cx="1300766" cy="721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Pothole Detection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ED03AC-87F1-478F-8A9D-93A1DA400513}"/>
              </a:ext>
            </a:extLst>
          </p:cNvPr>
          <p:cNvSpPr/>
          <p:nvPr/>
        </p:nvSpPr>
        <p:spPr>
          <a:xfrm>
            <a:off x="7065871" y="2450988"/>
            <a:ext cx="1352281" cy="721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  <a:endParaRPr lang="en-IN" dirty="0"/>
          </a:p>
        </p:txBody>
      </p:sp>
      <p:sp>
        <p:nvSpPr>
          <p:cNvPr id="8" name="Right Arrow 9">
            <a:extLst>
              <a:ext uri="{FF2B5EF4-FFF2-40B4-BE49-F238E27FC236}">
                <a16:creationId xmlns:a16="http://schemas.microsoft.com/office/drawing/2014/main" id="{EDF44BC2-8611-40E3-97FE-7E66E68F9E52}"/>
              </a:ext>
            </a:extLst>
          </p:cNvPr>
          <p:cNvSpPr/>
          <p:nvPr/>
        </p:nvSpPr>
        <p:spPr>
          <a:xfrm>
            <a:off x="2300068" y="2663489"/>
            <a:ext cx="502276" cy="2962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ight Arrow 10">
            <a:extLst>
              <a:ext uri="{FF2B5EF4-FFF2-40B4-BE49-F238E27FC236}">
                <a16:creationId xmlns:a16="http://schemas.microsoft.com/office/drawing/2014/main" id="{78F63D94-21FB-4354-BF18-DCD56BEDD493}"/>
              </a:ext>
            </a:extLst>
          </p:cNvPr>
          <p:cNvSpPr/>
          <p:nvPr/>
        </p:nvSpPr>
        <p:spPr>
          <a:xfrm>
            <a:off x="4412203" y="2663489"/>
            <a:ext cx="450760" cy="2962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ight Arrow 11">
            <a:extLst>
              <a:ext uri="{FF2B5EF4-FFF2-40B4-BE49-F238E27FC236}">
                <a16:creationId xmlns:a16="http://schemas.microsoft.com/office/drawing/2014/main" id="{77A051B4-6578-4D9A-BFBC-D7EA037B01B7}"/>
              </a:ext>
            </a:extLst>
          </p:cNvPr>
          <p:cNvSpPr/>
          <p:nvPr/>
        </p:nvSpPr>
        <p:spPr>
          <a:xfrm>
            <a:off x="6459943" y="2663489"/>
            <a:ext cx="463640" cy="309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E28ED7-A197-41B5-8733-ED1D28B31391}"/>
              </a:ext>
            </a:extLst>
          </p:cNvPr>
          <p:cNvSpPr/>
          <p:nvPr/>
        </p:nvSpPr>
        <p:spPr>
          <a:xfrm>
            <a:off x="4862963" y="3687359"/>
            <a:ext cx="1371600" cy="3036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Raspberry pi</a:t>
            </a:r>
            <a:endParaRPr lang="en-IN" dirty="0"/>
          </a:p>
        </p:txBody>
      </p:sp>
      <p:sp>
        <p:nvSpPr>
          <p:cNvPr id="12" name="Down Arrow 13">
            <a:extLst>
              <a:ext uri="{FF2B5EF4-FFF2-40B4-BE49-F238E27FC236}">
                <a16:creationId xmlns:a16="http://schemas.microsoft.com/office/drawing/2014/main" id="{3C8D9CAA-1BF1-4056-873E-2DB0886D64F7}"/>
              </a:ext>
            </a:extLst>
          </p:cNvPr>
          <p:cNvSpPr/>
          <p:nvPr/>
        </p:nvSpPr>
        <p:spPr>
          <a:xfrm>
            <a:off x="5413224" y="3236599"/>
            <a:ext cx="271077" cy="4507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FF9947-7C01-4B56-BC60-824CFBD6884C}"/>
              </a:ext>
            </a:extLst>
          </p:cNvPr>
          <p:cNvSpPr/>
          <p:nvPr/>
        </p:nvSpPr>
        <p:spPr>
          <a:xfrm>
            <a:off x="2982648" y="3730022"/>
            <a:ext cx="1159098" cy="631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Camera module</a:t>
            </a:r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E8F3FA-5E23-4A28-B65D-1F0456E19C70}"/>
              </a:ext>
            </a:extLst>
          </p:cNvPr>
          <p:cNvSpPr/>
          <p:nvPr/>
        </p:nvSpPr>
        <p:spPr>
          <a:xfrm>
            <a:off x="3018066" y="4545571"/>
            <a:ext cx="1133341" cy="6181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Gps</a:t>
            </a:r>
            <a:r>
              <a:rPr lang="en-US" dirty="0"/>
              <a:t> module</a:t>
            </a:r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72F8EE-404D-46CE-8CC6-3C87C13A8F2E}"/>
              </a:ext>
            </a:extLst>
          </p:cNvPr>
          <p:cNvSpPr/>
          <p:nvPr/>
        </p:nvSpPr>
        <p:spPr>
          <a:xfrm>
            <a:off x="2947232" y="5348242"/>
            <a:ext cx="1275008" cy="557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Ultrasonic sensor</a:t>
            </a:r>
            <a:endParaRPr lang="en-IN" dirty="0"/>
          </a:p>
        </p:txBody>
      </p:sp>
      <p:sp>
        <p:nvSpPr>
          <p:cNvPr id="16" name="Right Arrow 18">
            <a:extLst>
              <a:ext uri="{FF2B5EF4-FFF2-40B4-BE49-F238E27FC236}">
                <a16:creationId xmlns:a16="http://schemas.microsoft.com/office/drawing/2014/main" id="{C5577029-F2AD-4848-98BF-3C62E351B14B}"/>
              </a:ext>
            </a:extLst>
          </p:cNvPr>
          <p:cNvSpPr/>
          <p:nvPr/>
        </p:nvSpPr>
        <p:spPr>
          <a:xfrm>
            <a:off x="4305950" y="3905899"/>
            <a:ext cx="476519" cy="2793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ight Arrow 21">
            <a:extLst>
              <a:ext uri="{FF2B5EF4-FFF2-40B4-BE49-F238E27FC236}">
                <a16:creationId xmlns:a16="http://schemas.microsoft.com/office/drawing/2014/main" id="{324511A6-4DD5-4124-920D-9DAEAD83F8C8}"/>
              </a:ext>
            </a:extLst>
          </p:cNvPr>
          <p:cNvSpPr/>
          <p:nvPr/>
        </p:nvSpPr>
        <p:spPr>
          <a:xfrm>
            <a:off x="4302734" y="5459324"/>
            <a:ext cx="540292" cy="315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A69504A-0ED0-4B20-ADE6-11A7CD4E6B85}"/>
              </a:ext>
            </a:extLst>
          </p:cNvPr>
          <p:cNvSpPr/>
          <p:nvPr/>
        </p:nvSpPr>
        <p:spPr>
          <a:xfrm>
            <a:off x="7065871" y="3755712"/>
            <a:ext cx="1049008" cy="455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motors</a:t>
            </a:r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A4C83DE-145E-4025-91B8-810C3D14CC20}"/>
              </a:ext>
            </a:extLst>
          </p:cNvPr>
          <p:cNvSpPr/>
          <p:nvPr/>
        </p:nvSpPr>
        <p:spPr>
          <a:xfrm>
            <a:off x="7065871" y="4598762"/>
            <a:ext cx="1049008" cy="495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burner</a:t>
            </a:r>
            <a:endParaRPr lang="en-IN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ABBE18-C811-442E-987F-A51352D9FCA4}"/>
              </a:ext>
            </a:extLst>
          </p:cNvPr>
          <p:cNvSpPr/>
          <p:nvPr/>
        </p:nvSpPr>
        <p:spPr>
          <a:xfrm>
            <a:off x="7065871" y="5511555"/>
            <a:ext cx="1043189" cy="50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Servo motors</a:t>
            </a:r>
            <a:endParaRPr lang="en-IN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FF93988-E1D7-4AFE-9911-6BB792D6DC79}"/>
              </a:ext>
            </a:extLst>
          </p:cNvPr>
          <p:cNvSpPr/>
          <p:nvPr/>
        </p:nvSpPr>
        <p:spPr>
          <a:xfrm>
            <a:off x="9071755" y="4605783"/>
            <a:ext cx="1184857" cy="4853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Pothole repaired</a:t>
            </a:r>
            <a:endParaRPr lang="en-IN" dirty="0"/>
          </a:p>
        </p:txBody>
      </p:sp>
      <p:sp>
        <p:nvSpPr>
          <p:cNvPr id="22" name="Right Arrow 26">
            <a:extLst>
              <a:ext uri="{FF2B5EF4-FFF2-40B4-BE49-F238E27FC236}">
                <a16:creationId xmlns:a16="http://schemas.microsoft.com/office/drawing/2014/main" id="{3E2C1A28-F842-4DD2-9567-E0036F466AAE}"/>
              </a:ext>
            </a:extLst>
          </p:cNvPr>
          <p:cNvSpPr/>
          <p:nvPr/>
        </p:nvSpPr>
        <p:spPr>
          <a:xfrm>
            <a:off x="8355456" y="4700117"/>
            <a:ext cx="515155" cy="309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3251D5-4E2F-4349-9244-D3E13FC86395}"/>
              </a:ext>
            </a:extLst>
          </p:cNvPr>
          <p:cNvSpPr/>
          <p:nvPr/>
        </p:nvSpPr>
        <p:spPr>
          <a:xfrm>
            <a:off x="2921022" y="6150913"/>
            <a:ext cx="1327428" cy="5731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  <a:endParaRPr lang="en-IN" dirty="0"/>
          </a:p>
        </p:txBody>
      </p:sp>
      <p:sp>
        <p:nvSpPr>
          <p:cNvPr id="24" name="Right Arrow 45">
            <a:extLst>
              <a:ext uri="{FF2B5EF4-FFF2-40B4-BE49-F238E27FC236}">
                <a16:creationId xmlns:a16="http://schemas.microsoft.com/office/drawing/2014/main" id="{85C526E9-A6A1-44D7-B016-0D944D4DB6CD}"/>
              </a:ext>
            </a:extLst>
          </p:cNvPr>
          <p:cNvSpPr/>
          <p:nvPr/>
        </p:nvSpPr>
        <p:spPr>
          <a:xfrm>
            <a:off x="4302734" y="6221747"/>
            <a:ext cx="566670" cy="3348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ight Arrow 46">
            <a:extLst>
              <a:ext uri="{FF2B5EF4-FFF2-40B4-BE49-F238E27FC236}">
                <a16:creationId xmlns:a16="http://schemas.microsoft.com/office/drawing/2014/main" id="{B9FC7EAC-7B33-44FD-883D-547D6A3713AC}"/>
              </a:ext>
            </a:extLst>
          </p:cNvPr>
          <p:cNvSpPr/>
          <p:nvPr/>
        </p:nvSpPr>
        <p:spPr>
          <a:xfrm>
            <a:off x="4260876" y="4715008"/>
            <a:ext cx="521593" cy="2793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ight Arrow 47">
            <a:extLst>
              <a:ext uri="{FF2B5EF4-FFF2-40B4-BE49-F238E27FC236}">
                <a16:creationId xmlns:a16="http://schemas.microsoft.com/office/drawing/2014/main" id="{C96EF4D3-BAFC-40E6-9333-9965E45A3422}"/>
              </a:ext>
            </a:extLst>
          </p:cNvPr>
          <p:cNvSpPr/>
          <p:nvPr/>
        </p:nvSpPr>
        <p:spPr>
          <a:xfrm>
            <a:off x="6327933" y="3824600"/>
            <a:ext cx="618186" cy="3606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ight Arrow 48">
            <a:extLst>
              <a:ext uri="{FF2B5EF4-FFF2-40B4-BE49-F238E27FC236}">
                <a16:creationId xmlns:a16="http://schemas.microsoft.com/office/drawing/2014/main" id="{B8EA2174-B8D7-4B3F-A7EE-F26FD99B06EB}"/>
              </a:ext>
            </a:extLst>
          </p:cNvPr>
          <p:cNvSpPr/>
          <p:nvPr/>
        </p:nvSpPr>
        <p:spPr>
          <a:xfrm>
            <a:off x="6327933" y="4685469"/>
            <a:ext cx="669701" cy="3928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ight Arrow 49">
            <a:extLst>
              <a:ext uri="{FF2B5EF4-FFF2-40B4-BE49-F238E27FC236}">
                <a16:creationId xmlns:a16="http://schemas.microsoft.com/office/drawing/2014/main" id="{44A320C7-DDA8-4BED-B023-7AF064DA371F}"/>
              </a:ext>
            </a:extLst>
          </p:cNvPr>
          <p:cNvSpPr/>
          <p:nvPr/>
        </p:nvSpPr>
        <p:spPr>
          <a:xfrm rot="1967132">
            <a:off x="8257897" y="3948512"/>
            <a:ext cx="736695" cy="3026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Right Arrow 50">
            <a:extLst>
              <a:ext uri="{FF2B5EF4-FFF2-40B4-BE49-F238E27FC236}">
                <a16:creationId xmlns:a16="http://schemas.microsoft.com/office/drawing/2014/main" id="{BF946A80-EF9F-45D4-A05A-D12AE9EAFC5C}"/>
              </a:ext>
            </a:extLst>
          </p:cNvPr>
          <p:cNvSpPr/>
          <p:nvPr/>
        </p:nvSpPr>
        <p:spPr>
          <a:xfrm rot="19398060">
            <a:off x="8324780" y="5399601"/>
            <a:ext cx="798490" cy="3863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Right Arrow 51">
            <a:extLst>
              <a:ext uri="{FF2B5EF4-FFF2-40B4-BE49-F238E27FC236}">
                <a16:creationId xmlns:a16="http://schemas.microsoft.com/office/drawing/2014/main" id="{D59F0E1D-B532-4869-A80A-B0087B85066A}"/>
              </a:ext>
            </a:extLst>
          </p:cNvPr>
          <p:cNvSpPr/>
          <p:nvPr/>
        </p:nvSpPr>
        <p:spPr>
          <a:xfrm>
            <a:off x="6366569" y="5591331"/>
            <a:ext cx="592428" cy="367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4091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3093</TotalTime>
  <Words>488</Words>
  <Application>Microsoft Office PowerPoint</Application>
  <PresentationFormat>Widescreen</PresentationFormat>
  <Paragraphs>105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Century Gothic</vt:lpstr>
      <vt:lpstr>Courier New</vt:lpstr>
      <vt:lpstr>Times New Roman</vt:lpstr>
      <vt:lpstr>Wingdings 2</vt:lpstr>
      <vt:lpstr>Quotable</vt:lpstr>
      <vt:lpstr>PowerPoint Presentation</vt:lpstr>
      <vt:lpstr>Detection and Repairing of Potholes </vt:lpstr>
      <vt:lpstr>INTRODUCTION</vt:lpstr>
      <vt:lpstr>LITERATURE SURVEY</vt:lpstr>
      <vt:lpstr>PROPOSED SYSTEM</vt:lpstr>
      <vt:lpstr>Cheapest and Fastest way to fill potholes:</vt:lpstr>
      <vt:lpstr>PowerPoint Presentation</vt:lpstr>
      <vt:lpstr>METHODOLOGY : </vt:lpstr>
      <vt:lpstr>SYSTEM ARCHITECTURE</vt:lpstr>
      <vt:lpstr>HARDWARE &amp; SOFTWARE REQUIREMENT</vt:lpstr>
      <vt:lpstr>HARDWARE</vt:lpstr>
      <vt:lpstr>TOP OF THE BOT</vt:lpstr>
      <vt:lpstr>BOTTOM OF THE BOT</vt:lpstr>
      <vt:lpstr>SOFTWARE(MACHINE LEARNING)</vt:lpstr>
      <vt:lpstr>APPLICATIONS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Anurag Bhaskar</dc:creator>
  <cp:lastModifiedBy>subhashis sengupta</cp:lastModifiedBy>
  <cp:revision>38</cp:revision>
  <dcterms:created xsi:type="dcterms:W3CDTF">2019-07-19T15:52:04Z</dcterms:created>
  <dcterms:modified xsi:type="dcterms:W3CDTF">2019-11-04T16:54:49Z</dcterms:modified>
</cp:coreProperties>
</file>

<file path=docProps/thumbnail.jpeg>
</file>